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70" r:id="rId3"/>
    <p:sldId id="257" r:id="rId4"/>
    <p:sldId id="258" r:id="rId5"/>
    <p:sldId id="259" r:id="rId6"/>
    <p:sldId id="260" r:id="rId7"/>
    <p:sldId id="261" r:id="rId8"/>
    <p:sldId id="262" r:id="rId9"/>
    <p:sldId id="264" r:id="rId10"/>
    <p:sldId id="269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>
        <p:scale>
          <a:sx n="123" d="100"/>
          <a:sy n="123" d="100"/>
        </p:scale>
        <p:origin x="-114" y="21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제목 및 캡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캡션 있는 인용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인용문 있는 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참 또는 거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3/26/2017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3/26/2017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1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latinLnBrk="1" hangingPunct="1">
        <a:defRPr>
          <a:solidFill>
            <a:schemeClr val="tx2"/>
          </a:solidFill>
        </a:defRPr>
      </a:lvl2pPr>
      <a:lvl3pPr eaLnBrk="1" latinLnBrk="1" hangingPunct="1">
        <a:defRPr>
          <a:solidFill>
            <a:schemeClr val="tx2"/>
          </a:solidFill>
        </a:defRPr>
      </a:lvl3pPr>
      <a:lvl4pPr eaLnBrk="1" latinLnBrk="1" hangingPunct="1">
        <a:defRPr>
          <a:solidFill>
            <a:schemeClr val="tx2"/>
          </a:solidFill>
        </a:defRPr>
      </a:lvl4pPr>
      <a:lvl5pPr eaLnBrk="1" latinLnBrk="1" hangingPunct="1">
        <a:defRPr>
          <a:solidFill>
            <a:schemeClr val="tx2"/>
          </a:solidFill>
        </a:defRPr>
      </a:lvl5pPr>
      <a:lvl6pPr eaLnBrk="1" latinLnBrk="1" hangingPunct="1">
        <a:defRPr>
          <a:solidFill>
            <a:schemeClr val="tx2"/>
          </a:solidFill>
        </a:defRPr>
      </a:lvl6pPr>
      <a:lvl7pPr eaLnBrk="1" latinLnBrk="1" hangingPunct="1">
        <a:defRPr>
          <a:solidFill>
            <a:schemeClr val="tx2"/>
          </a:solidFill>
        </a:defRPr>
      </a:lvl7pPr>
      <a:lvl8pPr eaLnBrk="1" latinLnBrk="1" hangingPunct="1">
        <a:defRPr>
          <a:solidFill>
            <a:schemeClr val="tx2"/>
          </a:solidFill>
        </a:defRPr>
      </a:lvl8pPr>
      <a:lvl9pPr eaLnBrk="1" latin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terms.naver.com/entry.nhn?docId=928486&amp;ref=y" TargetMode="External"/><Relationship Id="rId2" Type="http://schemas.openxmlformats.org/officeDocument/2006/relationships/hyperlink" Target="http://terms.naver.com/entry.nhn?docId=934313&amp;ref=y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/>
              <a:t>독도는 우리땅 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ko-KR" dirty="0"/>
              <a:t>21709787</a:t>
            </a:r>
          </a:p>
          <a:p>
            <a:r>
              <a:rPr lang="ko-KR" altLang="en-US" dirty="0" err="1"/>
              <a:t>이승재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427322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68846" y="0"/>
            <a:ext cx="8596668" cy="1320800"/>
          </a:xfrm>
        </p:spPr>
        <p:txBody>
          <a:bodyPr/>
          <a:lstStyle/>
          <a:p>
            <a:endParaRPr lang="ko-KR" altLang="en-US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74177" y="95546"/>
            <a:ext cx="9446217" cy="65481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6292773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목차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 smtClean="0"/>
              <a:t>세종실록지리지</a:t>
            </a:r>
            <a:endParaRPr lang="en-US" altLang="ko-KR" dirty="0"/>
          </a:p>
          <a:p>
            <a:r>
              <a:rPr lang="ko-KR" altLang="en-US" dirty="0" err="1" smtClean="0"/>
              <a:t>신증동국여지승람</a:t>
            </a:r>
            <a:endParaRPr lang="en-US" altLang="ko-KR" dirty="0" smtClean="0"/>
          </a:p>
          <a:p>
            <a:r>
              <a:rPr lang="ko-KR" altLang="en-US" dirty="0" smtClean="0"/>
              <a:t>동국문헌비고</a:t>
            </a:r>
            <a:endParaRPr lang="en-US" altLang="ko-KR" dirty="0" smtClean="0"/>
          </a:p>
          <a:p>
            <a:r>
              <a:rPr lang="ko-KR" altLang="en-US" dirty="0" smtClean="0"/>
              <a:t>만기요람</a:t>
            </a:r>
            <a:endParaRPr lang="en-US" altLang="ko-KR" dirty="0" smtClean="0"/>
          </a:p>
          <a:p>
            <a:r>
              <a:rPr lang="ko-KR" altLang="en-US" dirty="0"/>
              <a:t>대한제국 칙령</a:t>
            </a:r>
            <a:r>
              <a:rPr lang="en-US" altLang="ko-KR" dirty="0"/>
              <a:t>41</a:t>
            </a:r>
            <a:r>
              <a:rPr lang="ko-KR" altLang="en-US" dirty="0" smtClean="0"/>
              <a:t>호</a:t>
            </a:r>
            <a:endParaRPr lang="en-US" altLang="ko-KR" dirty="0" smtClean="0"/>
          </a:p>
          <a:p>
            <a:r>
              <a:rPr lang="en-US" altLang="ko-KR" dirty="0"/>
              <a:t>1877</a:t>
            </a:r>
            <a:r>
              <a:rPr lang="ko-KR" altLang="en-US" dirty="0"/>
              <a:t>년 </a:t>
            </a:r>
            <a:r>
              <a:rPr lang="en-US" altLang="ko-KR" dirty="0"/>
              <a:t>'</a:t>
            </a:r>
            <a:r>
              <a:rPr lang="ko-KR" altLang="en-US" dirty="0"/>
              <a:t>태정관 지령</a:t>
            </a:r>
            <a:endParaRPr lang="en-US" altLang="ko-KR" dirty="0" smtClean="0"/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236936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세종실록지리지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solidFill>
            <a:schemeClr val="accent2"/>
          </a:solidFill>
        </p:spPr>
        <p:txBody>
          <a:bodyPr/>
          <a:lstStyle/>
          <a:p>
            <a:r>
              <a:rPr lang="ko-KR" altLang="en-US" dirty="0"/>
              <a:t>독도와 강원도를 강원도 </a:t>
            </a:r>
            <a:r>
              <a:rPr lang="ko-KR" altLang="en-US" dirty="0" err="1"/>
              <a:t>울진현</a:t>
            </a:r>
            <a:r>
              <a:rPr lang="ko-KR" altLang="en-US" dirty="0"/>
              <a:t> 소속으로 기재</a:t>
            </a:r>
          </a:p>
          <a:p>
            <a:r>
              <a:rPr lang="ko-KR" altLang="en-US" dirty="0"/>
              <a:t>세종실록지리지 </a:t>
            </a:r>
            <a:r>
              <a:rPr lang="en-US" altLang="ko-KR" dirty="0"/>
              <a:t>50</a:t>
            </a:r>
            <a:r>
              <a:rPr lang="ko-KR" altLang="en-US" dirty="0"/>
              <a:t>페이지 오른쪽에서 </a:t>
            </a:r>
            <a:r>
              <a:rPr lang="ko-KR" altLang="en-US" dirty="0" err="1"/>
              <a:t>세번째</a:t>
            </a:r>
            <a:r>
              <a:rPr lang="ko-KR" altLang="en-US" dirty="0"/>
              <a:t> 줄 하단부</a:t>
            </a:r>
            <a:r>
              <a:rPr lang="en-US" altLang="ko-KR" dirty="0"/>
              <a:t>~ </a:t>
            </a:r>
            <a:r>
              <a:rPr lang="ko-KR" altLang="en-US" dirty="0" err="1"/>
              <a:t>네번째</a:t>
            </a:r>
            <a:r>
              <a:rPr lang="ko-KR" altLang="en-US" dirty="0"/>
              <a:t> 줄 까지</a:t>
            </a:r>
          </a:p>
          <a:p>
            <a:r>
              <a:rPr lang="ko-KR" altLang="en-US" dirty="0"/>
              <a:t>원문 </a:t>
            </a:r>
            <a:r>
              <a:rPr lang="en-US" altLang="ko-KR" dirty="0"/>
              <a:t>: </a:t>
            </a:r>
            <a:r>
              <a:rPr lang="ko-KR" altLang="en-US" dirty="0"/>
              <a:t>于山</a:t>
            </a:r>
            <a:r>
              <a:rPr lang="en-US" altLang="ko-KR" dirty="0"/>
              <a:t>·</a:t>
            </a:r>
            <a:r>
              <a:rPr lang="ko-KR" altLang="en-US" dirty="0" err="1"/>
              <a:t>武陵二島</a:t>
            </a:r>
            <a:r>
              <a:rPr lang="ko-KR" altLang="en-US" dirty="0"/>
              <a:t> 在縣正東海中 </a:t>
            </a:r>
            <a:r>
              <a:rPr lang="ko-KR" altLang="en-US" dirty="0" err="1"/>
              <a:t>二島相距不遠</a:t>
            </a:r>
            <a:r>
              <a:rPr lang="ko-KR" altLang="en-US" dirty="0"/>
              <a:t> </a:t>
            </a:r>
            <a:r>
              <a:rPr lang="ko-KR" altLang="en-US" dirty="0" err="1"/>
              <a:t>風日淸明</a:t>
            </a:r>
            <a:r>
              <a:rPr lang="ko-KR" altLang="en-US" dirty="0"/>
              <a:t> </a:t>
            </a:r>
            <a:r>
              <a:rPr lang="ko-KR" altLang="en-US" dirty="0" err="1"/>
              <a:t>則可望見</a:t>
            </a:r>
            <a:r>
              <a:rPr lang="ko-KR" altLang="en-US" dirty="0"/>
              <a:t> </a:t>
            </a:r>
            <a:r>
              <a:rPr lang="ko-KR" altLang="en-US" dirty="0" err="1"/>
              <a:t>新羅時稱于山國</a:t>
            </a:r>
            <a:endParaRPr lang="ko-KR" altLang="en-US" dirty="0"/>
          </a:p>
          <a:p>
            <a:r>
              <a:rPr lang="ko-KR" altLang="en-US" dirty="0"/>
              <a:t>번역 </a:t>
            </a:r>
            <a:r>
              <a:rPr lang="en-US" altLang="ko-KR" dirty="0"/>
              <a:t>:</a:t>
            </a:r>
            <a:r>
              <a:rPr lang="ko-KR" altLang="en-US" dirty="0"/>
              <a:t>우산과 </a:t>
            </a:r>
            <a:r>
              <a:rPr lang="ko-KR" altLang="en-US" dirty="0" err="1"/>
              <a:t>무릉</a:t>
            </a:r>
            <a:r>
              <a:rPr lang="ko-KR" altLang="en-US" dirty="0"/>
              <a:t> </a:t>
            </a:r>
            <a:r>
              <a:rPr lang="ko-KR" altLang="en-US" dirty="0" err="1"/>
              <a:t>두섬이</a:t>
            </a:r>
            <a:r>
              <a:rPr lang="ko-KR" altLang="en-US" dirty="0"/>
              <a:t> </a:t>
            </a:r>
            <a:r>
              <a:rPr lang="en-US" altLang="ko-KR" dirty="0"/>
              <a:t>(</a:t>
            </a:r>
            <a:r>
              <a:rPr lang="ko-KR" altLang="en-US" dirty="0"/>
              <a:t>울진</a:t>
            </a:r>
            <a:r>
              <a:rPr lang="en-US" altLang="ko-KR" dirty="0"/>
              <a:t>)</a:t>
            </a:r>
            <a:r>
              <a:rPr lang="ko-KR" altLang="en-US" dirty="0"/>
              <a:t>현의 정동방향 </a:t>
            </a:r>
            <a:r>
              <a:rPr lang="ko-KR" altLang="en-US" dirty="0" smtClean="0"/>
              <a:t>바다 </a:t>
            </a:r>
            <a:r>
              <a:rPr lang="ko-KR" altLang="en-US" dirty="0"/>
              <a:t>가운데 있다</a:t>
            </a:r>
            <a:r>
              <a:rPr lang="en-US" altLang="ko-KR" dirty="0"/>
              <a:t>. </a:t>
            </a:r>
          </a:p>
          <a:p>
            <a:r>
              <a:rPr lang="ko-KR" altLang="en-US" dirty="0"/>
              <a:t>신라시대에는 우산국이라 칭하였다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pic>
        <p:nvPicPr>
          <p:cNvPr id="6" name="그림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881246" y="162729"/>
            <a:ext cx="2394489" cy="19649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144613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40067" y="632847"/>
            <a:ext cx="8596668" cy="1320800"/>
          </a:xfrm>
        </p:spPr>
        <p:txBody>
          <a:bodyPr/>
          <a:lstStyle/>
          <a:p>
            <a:r>
              <a:rPr lang="ko-KR" altLang="en-US" dirty="0" err="1"/>
              <a:t>신증동국여지승람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/>
              <a:t>독도를 최초로 표기한 문서</a:t>
            </a:r>
            <a:endParaRPr lang="en-US" altLang="ko-KR" dirty="0"/>
          </a:p>
          <a:p>
            <a:pPr fontAlgn="t"/>
            <a:r>
              <a:rPr lang="ko-KR" altLang="en-US" dirty="0"/>
              <a:t>한국 외교부는 </a:t>
            </a:r>
            <a:r>
              <a:rPr lang="en-US" altLang="ko-KR" dirty="0"/>
              <a:t>&lt;</a:t>
            </a:r>
            <a:r>
              <a:rPr lang="ko-KR" altLang="en-US" dirty="0" err="1"/>
              <a:t>신증동국여지승람</a:t>
            </a:r>
            <a:r>
              <a:rPr lang="en-US" altLang="ko-KR" dirty="0"/>
              <a:t>&gt;</a:t>
            </a:r>
            <a:r>
              <a:rPr lang="ko-KR" altLang="en-US" dirty="0"/>
              <a:t>의 </a:t>
            </a:r>
            <a:r>
              <a:rPr lang="en-US" altLang="ko-KR" dirty="0"/>
              <a:t>"</a:t>
            </a:r>
            <a:r>
              <a:rPr lang="ko-KR" altLang="en-US" dirty="0"/>
              <a:t>우산도 울릉도</a:t>
            </a:r>
            <a:r>
              <a:rPr lang="en-US" altLang="ko-KR" dirty="0"/>
              <a:t> </a:t>
            </a:r>
            <a:r>
              <a:rPr lang="ko-KR" altLang="en-US" dirty="0" err="1"/>
              <a:t>두섬이</a:t>
            </a:r>
            <a:r>
              <a:rPr lang="ko-KR" altLang="en-US" dirty="0"/>
              <a:t> 현의 동쪽 바다 가운데에 있다</a:t>
            </a:r>
            <a:r>
              <a:rPr lang="en-US" altLang="ko-KR" dirty="0"/>
              <a:t>"</a:t>
            </a:r>
            <a:r>
              <a:rPr lang="ko-KR" altLang="en-US" dirty="0"/>
              <a:t>라는 문구를 독도 영유권의 </a:t>
            </a:r>
            <a:r>
              <a:rPr lang="ko-KR" altLang="en-US" dirty="0" err="1"/>
              <a:t>주장중</a:t>
            </a:r>
            <a:r>
              <a:rPr lang="ko-KR" altLang="en-US" dirty="0"/>
              <a:t> 하나로 쓰고 있다</a:t>
            </a:r>
            <a:r>
              <a:rPr lang="en-US" altLang="ko-KR" dirty="0"/>
              <a:t>.</a:t>
            </a:r>
          </a:p>
          <a:p>
            <a:pPr fontAlgn="t"/>
            <a:r>
              <a:rPr lang="ko-KR" altLang="en-US" b="1" dirty="0"/>
              <a:t>우산도 울릉도</a:t>
            </a:r>
            <a:r>
              <a:rPr lang="en-US" altLang="ko-KR" b="1" dirty="0"/>
              <a:t>.</a:t>
            </a:r>
            <a:r>
              <a:rPr lang="ko-KR" altLang="en-US" dirty="0"/>
              <a:t> </a:t>
            </a:r>
            <a:r>
              <a:rPr lang="ko-KR" altLang="en-US" dirty="0" err="1"/>
              <a:t>무릉</a:t>
            </a:r>
            <a:r>
              <a:rPr lang="en-US" altLang="ko-KR" dirty="0"/>
              <a:t>, </a:t>
            </a:r>
            <a:r>
              <a:rPr lang="ko-KR" altLang="en-US" dirty="0" err="1"/>
              <a:t>우릉이라고도</a:t>
            </a:r>
            <a:r>
              <a:rPr lang="ko-KR" altLang="en-US" dirty="0"/>
              <a:t> 한다</a:t>
            </a:r>
            <a:r>
              <a:rPr lang="en-US" altLang="ko-KR" dirty="0"/>
              <a:t>. </a:t>
            </a:r>
            <a:r>
              <a:rPr lang="ko-KR" altLang="en-US" b="1" dirty="0"/>
              <a:t>두 섬은 </a:t>
            </a:r>
            <a:r>
              <a:rPr lang="en-US" altLang="ko-KR" b="1" dirty="0"/>
              <a:t>(</a:t>
            </a:r>
            <a:r>
              <a:rPr lang="ko-KR" altLang="en-US" b="1" dirty="0"/>
              <a:t>울진</a:t>
            </a:r>
            <a:r>
              <a:rPr lang="en-US" altLang="ko-KR" b="1" dirty="0"/>
              <a:t>)</a:t>
            </a:r>
            <a:r>
              <a:rPr lang="ko-KR" altLang="en-US" b="1" dirty="0"/>
              <a:t>현 동쪽 바다 가운데 있다</a:t>
            </a:r>
            <a:r>
              <a:rPr lang="en-US" altLang="ko-KR" b="1" dirty="0"/>
              <a:t>.</a:t>
            </a:r>
            <a:r>
              <a:rPr lang="ko-KR" altLang="en-US" dirty="0"/>
              <a:t> 일설에 우산과 울릉은 본래 한 섬이라고 한다</a:t>
            </a:r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6926899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동국문헌비고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b="1" dirty="0"/>
              <a:t>동국문헌비고</a:t>
            </a:r>
            <a:r>
              <a:rPr lang="en-US" altLang="ko-KR" b="1" dirty="0"/>
              <a:t>(</a:t>
            </a:r>
            <a:r>
              <a:rPr lang="ko-KR" altLang="en-US" b="1" dirty="0"/>
              <a:t>東國文獻備考</a:t>
            </a:r>
            <a:r>
              <a:rPr lang="en-US" altLang="ko-KR" b="1" dirty="0"/>
              <a:t>)』</a:t>
            </a:r>
            <a:r>
              <a:rPr lang="ko-KR" altLang="en-US" b="1" dirty="0"/>
              <a:t>「여지고</a:t>
            </a:r>
            <a:r>
              <a:rPr lang="en-US" altLang="ko-KR" b="1" dirty="0"/>
              <a:t>(</a:t>
            </a:r>
            <a:r>
              <a:rPr lang="ko-KR" altLang="en-US" b="1" dirty="0"/>
              <a:t>輿地考</a:t>
            </a:r>
            <a:r>
              <a:rPr lang="en-US" altLang="ko-KR" b="1" dirty="0"/>
              <a:t>)</a:t>
            </a:r>
            <a:r>
              <a:rPr lang="ko-KR" altLang="en-US" b="1" dirty="0"/>
              <a:t>」</a:t>
            </a:r>
            <a:r>
              <a:rPr lang="en-US" altLang="ko-KR" b="1" dirty="0"/>
              <a:t>(1770</a:t>
            </a:r>
            <a:r>
              <a:rPr lang="ko-KR" altLang="en-US" b="1" dirty="0"/>
              <a:t>년</a:t>
            </a:r>
            <a:r>
              <a:rPr lang="en-US" altLang="ko-KR" b="1" dirty="0"/>
              <a:t>)</a:t>
            </a:r>
            <a:r>
              <a:rPr lang="ko-KR" altLang="en-US" b="1" dirty="0"/>
              <a:t>는 조선 영조 때 조선의 문물제도를 분류하여 정리한 문헌인 </a:t>
            </a:r>
            <a:r>
              <a:rPr lang="en-US" altLang="ko-KR" b="1" dirty="0"/>
              <a:t>『</a:t>
            </a:r>
            <a:r>
              <a:rPr lang="ko-KR" altLang="en-US" b="1" dirty="0"/>
              <a:t>동국문헌비고</a:t>
            </a:r>
            <a:r>
              <a:rPr lang="en-US" altLang="ko-KR" b="1" dirty="0"/>
              <a:t>』</a:t>
            </a:r>
            <a:r>
              <a:rPr lang="ko-KR" altLang="en-US" b="1" dirty="0"/>
              <a:t>의 지리 분야 기록입니다</a:t>
            </a:r>
            <a:r>
              <a:rPr lang="en-US" altLang="ko-KR" b="1" dirty="0"/>
              <a:t>.</a:t>
            </a:r>
            <a:endParaRPr lang="ko-KR" altLang="en-US" dirty="0"/>
          </a:p>
          <a:p>
            <a:pPr marL="0" indent="0">
              <a:buNone/>
            </a:pPr>
            <a:r>
              <a:rPr lang="ko-KR" altLang="en-US" b="1" dirty="0"/>
              <a:t>  </a:t>
            </a:r>
            <a:endParaRPr lang="ko-KR" altLang="en-US" dirty="0"/>
          </a:p>
          <a:p>
            <a:r>
              <a:rPr lang="ko-KR" altLang="en-US" b="1" dirty="0"/>
              <a:t>동국문헌비고</a:t>
            </a:r>
            <a:r>
              <a:rPr lang="en-US" altLang="ko-KR" b="1" dirty="0"/>
              <a:t>(</a:t>
            </a:r>
            <a:r>
              <a:rPr lang="ko-KR" altLang="en-US" b="1" dirty="0"/>
              <a:t>東國文獻備考</a:t>
            </a:r>
            <a:r>
              <a:rPr lang="en-US" altLang="ko-KR" b="1" dirty="0"/>
              <a:t>)』</a:t>
            </a:r>
            <a:r>
              <a:rPr lang="ko-KR" altLang="en-US" b="1" dirty="0"/>
              <a:t>「여지고</a:t>
            </a:r>
            <a:r>
              <a:rPr lang="en-US" altLang="ko-KR" b="1" dirty="0"/>
              <a:t>(</a:t>
            </a:r>
            <a:r>
              <a:rPr lang="ko-KR" altLang="en-US" b="1" dirty="0"/>
              <a:t>輿地考</a:t>
            </a:r>
            <a:r>
              <a:rPr lang="en-US" altLang="ko-KR" b="1" dirty="0"/>
              <a:t>)</a:t>
            </a:r>
            <a:r>
              <a:rPr lang="ko-KR" altLang="en-US" b="1" dirty="0"/>
              <a:t>」</a:t>
            </a:r>
            <a:r>
              <a:rPr lang="en-US" altLang="ko-KR" b="1" dirty="0"/>
              <a:t>(1770</a:t>
            </a:r>
            <a:r>
              <a:rPr lang="ko-KR" altLang="en-US" b="1" dirty="0"/>
              <a:t>년</a:t>
            </a:r>
            <a:r>
              <a:rPr lang="en-US" altLang="ko-KR" b="1" dirty="0"/>
              <a:t>)</a:t>
            </a:r>
            <a:r>
              <a:rPr lang="ko-KR" altLang="en-US" b="1" dirty="0"/>
              <a:t>에는 우산도가 당시 일본에서 독도를 부르던 이름인 송도</a:t>
            </a:r>
            <a:r>
              <a:rPr lang="en-US" altLang="ko-KR" b="1" dirty="0"/>
              <a:t>(</a:t>
            </a:r>
            <a:r>
              <a:rPr lang="ko-KR" altLang="en-US" b="1" dirty="0"/>
              <a:t>松島 </a:t>
            </a:r>
            <a:r>
              <a:rPr lang="en-US" altLang="ko-KR" b="1" dirty="0"/>
              <a:t>: </a:t>
            </a:r>
            <a:r>
              <a:rPr lang="ko-KR" altLang="en-US" b="1" dirty="0" err="1"/>
              <a:t>마쓰시마</a:t>
            </a:r>
            <a:r>
              <a:rPr lang="en-US" altLang="ko-KR" b="1" dirty="0"/>
              <a:t>)</a:t>
            </a:r>
            <a:r>
              <a:rPr lang="ko-KR" altLang="en-US" b="1" dirty="0"/>
              <a:t>라는 기록이 있어서</a:t>
            </a:r>
            <a:r>
              <a:rPr lang="en-US" altLang="ko-KR" b="1" dirty="0"/>
              <a:t>, </a:t>
            </a:r>
            <a:r>
              <a:rPr lang="ko-KR" altLang="en-US" b="1" dirty="0"/>
              <a:t>우산도가 바로 오늘날의 독도라는 사실을 알 수 있습니다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7709899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만기요람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/>
              <a:t>1808</a:t>
            </a:r>
            <a:r>
              <a:rPr lang="ko-KR" altLang="en-US" dirty="0"/>
              <a:t>년</a:t>
            </a:r>
            <a:r>
              <a:rPr lang="en-US" altLang="ko-KR" dirty="0"/>
              <a:t>(</a:t>
            </a:r>
            <a:r>
              <a:rPr lang="ko-KR" altLang="en-US" dirty="0"/>
              <a:t>순조</a:t>
            </a:r>
            <a:r>
              <a:rPr lang="en-US" altLang="ko-KR" dirty="0"/>
              <a:t>8</a:t>
            </a:r>
            <a:r>
              <a:rPr lang="ko-KR" altLang="en-US" dirty="0"/>
              <a:t>년</a:t>
            </a:r>
            <a:r>
              <a:rPr lang="en-US" altLang="ko-KR" dirty="0"/>
              <a:t>) </a:t>
            </a:r>
            <a:r>
              <a:rPr lang="ko-KR" altLang="en-US" dirty="0"/>
              <a:t>왕명으로 편찬된 만기요람 </a:t>
            </a:r>
            <a:r>
              <a:rPr lang="en-US" altLang="ko-KR" dirty="0"/>
              <a:t>(</a:t>
            </a:r>
            <a:r>
              <a:rPr lang="ko-KR" altLang="en-US" dirty="0"/>
              <a:t>萬機要覽</a:t>
            </a:r>
            <a:r>
              <a:rPr lang="en-US" altLang="ko-KR" dirty="0"/>
              <a:t>) </a:t>
            </a:r>
            <a:r>
              <a:rPr lang="ko-KR" altLang="en-US" dirty="0" err="1"/>
              <a:t>군정편</a:t>
            </a:r>
            <a:r>
              <a:rPr lang="en-US" altLang="ko-KR" dirty="0"/>
              <a:t>(</a:t>
            </a:r>
            <a:r>
              <a:rPr lang="ko-KR" altLang="en-US" dirty="0" err="1"/>
              <a:t>軍政篇</a:t>
            </a:r>
            <a:r>
              <a:rPr lang="en-US" altLang="ko-KR" dirty="0"/>
              <a:t>)</a:t>
            </a:r>
            <a:br>
              <a:rPr lang="en-US" altLang="ko-KR" dirty="0"/>
            </a:br>
            <a:endParaRPr lang="en-US" altLang="ko-KR" dirty="0"/>
          </a:p>
          <a:p>
            <a:r>
              <a:rPr lang="en-US" altLang="ko-KR" dirty="0"/>
              <a:t>"</a:t>
            </a:r>
            <a:r>
              <a:rPr lang="ko-KR" altLang="en-US" dirty="0" err="1"/>
              <a:t>여지지에</a:t>
            </a:r>
            <a:r>
              <a:rPr lang="ko-KR" altLang="en-US" dirty="0"/>
              <a:t> 이르기를 울릉도와 </a:t>
            </a:r>
            <a:r>
              <a:rPr lang="ko-KR" altLang="en-US" dirty="0" err="1"/>
              <a:t>우산도는</a:t>
            </a:r>
            <a:r>
              <a:rPr lang="ko-KR" altLang="en-US" dirty="0"/>
              <a:t> 모두 우산국 </a:t>
            </a:r>
            <a:r>
              <a:rPr lang="ko-KR" altLang="en-US" dirty="0" smtClean="0"/>
              <a:t>땅이다 </a:t>
            </a:r>
            <a:endParaRPr lang="en-US" altLang="ko-KR" dirty="0" smtClean="0"/>
          </a:p>
          <a:p>
            <a:r>
              <a:rPr lang="ko-KR" altLang="en-US" dirty="0" smtClean="0"/>
              <a:t>신라의 </a:t>
            </a:r>
            <a:r>
              <a:rPr lang="ko-KR" altLang="en-US" dirty="0"/>
              <a:t>우산국정벌 이후부터 우산 도</a:t>
            </a:r>
            <a:r>
              <a:rPr lang="en-US" altLang="ko-KR" dirty="0"/>
              <a:t>[</a:t>
            </a:r>
            <a:r>
              <a:rPr lang="ko-KR" altLang="en-US" dirty="0"/>
              <a:t>독도</a:t>
            </a:r>
            <a:r>
              <a:rPr lang="en-US" altLang="ko-KR" dirty="0"/>
              <a:t>]</a:t>
            </a:r>
            <a:r>
              <a:rPr lang="ko-KR" altLang="en-US" dirty="0"/>
              <a:t>는 우리땅</a:t>
            </a:r>
            <a:br>
              <a:rPr lang="ko-KR" altLang="en-US" dirty="0"/>
            </a:br>
            <a:r>
              <a:rPr lang="ko-KR" altLang="en-US" dirty="0"/>
              <a:t/>
            </a:r>
            <a:br>
              <a:rPr lang="ko-KR" altLang="en-US" dirty="0"/>
            </a:br>
            <a:r>
              <a:rPr lang="ko-KR" altLang="en-US" dirty="0" err="1" smtClean="0"/>
              <a:t>우산도는</a:t>
            </a:r>
            <a:r>
              <a:rPr lang="ko-KR" altLang="en-US" dirty="0" smtClean="0"/>
              <a:t> </a:t>
            </a:r>
            <a:r>
              <a:rPr lang="ko-KR" altLang="en-US" dirty="0"/>
              <a:t>왜인들이 말하는 송도</a:t>
            </a:r>
            <a:r>
              <a:rPr lang="en-US" altLang="ko-KR" dirty="0"/>
              <a:t>(</a:t>
            </a:r>
            <a:r>
              <a:rPr lang="ko-KR" altLang="en-US" dirty="0"/>
              <a:t>옛날 일 본의 독도 명칭</a:t>
            </a:r>
            <a:r>
              <a:rPr lang="en-US" altLang="ko-KR" dirty="0"/>
              <a:t>)</a:t>
            </a:r>
            <a:r>
              <a:rPr lang="ko-KR" altLang="en-US" dirty="0" smtClean="0"/>
              <a:t>다</a:t>
            </a:r>
            <a:r>
              <a:rPr lang="ko-KR" altLang="en-US" dirty="0"/>
              <a:t/>
            </a:r>
            <a:br>
              <a:rPr lang="ko-KR" altLang="en-US" dirty="0"/>
            </a:br>
            <a:endParaRPr lang="ko-KR" altLang="en-US" dirty="0"/>
          </a:p>
          <a:p>
            <a:r>
              <a:rPr lang="ko-KR" altLang="en-US" dirty="0"/>
              <a:t>“울릉도와 </a:t>
            </a:r>
            <a:r>
              <a:rPr lang="ko-KR" altLang="en-US" dirty="0" err="1"/>
              <a:t>우산도는</a:t>
            </a:r>
            <a:r>
              <a:rPr lang="ko-KR" altLang="en-US" dirty="0"/>
              <a:t> 모두 우산국 땅이다” 라고 하여</a:t>
            </a:r>
            <a:r>
              <a:rPr lang="en-US" altLang="ko-KR" dirty="0"/>
              <a:t>, 512</a:t>
            </a:r>
            <a:r>
              <a:rPr lang="ko-KR" altLang="en-US" dirty="0"/>
              <a:t>년 신라의 우산국정벌 이후부터 우산도 즉</a:t>
            </a:r>
            <a:r>
              <a:rPr lang="en-US" altLang="ko-KR" dirty="0"/>
              <a:t>, </a:t>
            </a:r>
            <a:r>
              <a:rPr lang="ko-KR" altLang="en-US" dirty="0"/>
              <a:t>독도는 우리땅임을 밝히고 있고</a:t>
            </a:r>
            <a:r>
              <a:rPr lang="en-US" altLang="ko-KR" dirty="0"/>
              <a:t>, </a:t>
            </a:r>
            <a:r>
              <a:rPr lang="ko-KR" altLang="en-US" dirty="0"/>
              <a:t>또한 “</a:t>
            </a:r>
            <a:r>
              <a:rPr lang="ko-KR" altLang="en-US" dirty="0" err="1"/>
              <a:t>우산도는</a:t>
            </a:r>
            <a:r>
              <a:rPr lang="ko-KR" altLang="en-US" dirty="0"/>
              <a:t> 왜인 들이 말하는 송도다” 라고 하여 우산도의 위치를 분명히 하고 있습니다</a:t>
            </a:r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1237911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대한제국 칙령</a:t>
            </a:r>
            <a:r>
              <a:rPr lang="en-US" altLang="ko-KR" dirty="0" smtClean="0"/>
              <a:t>41</a:t>
            </a:r>
            <a:r>
              <a:rPr lang="ko-KR" altLang="en-US" dirty="0" smtClean="0"/>
              <a:t>호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ko-KR" altLang="en-US" dirty="0"/>
              <a:t>당시 독도에 이주한 전라도 </a:t>
            </a:r>
            <a:r>
              <a:rPr lang="ko-KR" altLang="en-US" dirty="0" err="1"/>
              <a:t>고흥</a:t>
            </a:r>
            <a:r>
              <a:rPr lang="en-US" altLang="ko-KR" dirty="0"/>
              <a:t>,</a:t>
            </a:r>
            <a:r>
              <a:rPr lang="ko-KR" altLang="en-US" dirty="0"/>
              <a:t>거문도출신 주민들이 돌섬</a:t>
            </a:r>
            <a:r>
              <a:rPr lang="en-US" altLang="ko-KR" dirty="0"/>
              <a:t>(</a:t>
            </a:r>
            <a:r>
              <a:rPr lang="ko-KR" altLang="en-US" dirty="0"/>
              <a:t>石島</a:t>
            </a:r>
            <a:r>
              <a:rPr lang="en-US" altLang="ko-KR" dirty="0"/>
              <a:t>)</a:t>
            </a:r>
            <a:r>
              <a:rPr lang="ko-KR" altLang="en-US" dirty="0"/>
              <a:t>인 독도를 </a:t>
            </a:r>
            <a:r>
              <a:rPr lang="ko-KR" altLang="en-US" dirty="0" err="1"/>
              <a:t>독섬</a:t>
            </a:r>
            <a:r>
              <a:rPr lang="en-US" altLang="ko-KR" dirty="0"/>
              <a:t>(</a:t>
            </a:r>
            <a:r>
              <a:rPr lang="ko-KR" altLang="en-US" dirty="0"/>
              <a:t>독도</a:t>
            </a:r>
            <a:r>
              <a:rPr lang="en-US" altLang="ko-KR" dirty="0"/>
              <a:t>,</a:t>
            </a:r>
            <a:r>
              <a:rPr lang="ko-KR" altLang="en-US" dirty="0"/>
              <a:t>獨島</a:t>
            </a:r>
            <a:r>
              <a:rPr lang="en-US" altLang="ko-KR" dirty="0"/>
              <a:t>) </a:t>
            </a:r>
            <a:r>
              <a:rPr lang="ko-KR" altLang="en-US" dirty="0"/>
              <a:t>이라고 부르면서 현재의 이름으로 바뀐 것으로 보인다 </a:t>
            </a:r>
            <a:r>
              <a:rPr lang="en-US" altLang="ko-KR" dirty="0" smtClean="0"/>
              <a:t>.</a:t>
            </a:r>
            <a:r>
              <a:rPr lang="ko-KR" altLang="en-US" dirty="0"/>
              <a:t/>
            </a:r>
            <a:br>
              <a:rPr lang="ko-KR" altLang="en-US" dirty="0"/>
            </a:br>
            <a:endParaRPr lang="ko-KR" altLang="en-US" dirty="0"/>
          </a:p>
          <a:p>
            <a:r>
              <a:rPr lang="ko-KR" altLang="en-US" dirty="0" err="1"/>
              <a:t>칙령반포당시</a:t>
            </a:r>
            <a:r>
              <a:rPr lang="ko-KR" altLang="en-US" dirty="0"/>
              <a:t> </a:t>
            </a:r>
            <a:r>
              <a:rPr lang="en-US" altLang="ko-KR" dirty="0"/>
              <a:t>, </a:t>
            </a:r>
            <a:r>
              <a:rPr lang="ko-KR" altLang="en-US" dirty="0"/>
              <a:t>대한제국 내부관리 </a:t>
            </a:r>
            <a:r>
              <a:rPr lang="ko-KR" altLang="en-US" dirty="0" err="1"/>
              <a:t>우용정등이</a:t>
            </a:r>
            <a:r>
              <a:rPr lang="ko-KR" altLang="en-US" dirty="0"/>
              <a:t> </a:t>
            </a:r>
            <a:r>
              <a:rPr lang="en-US" altLang="ko-KR" dirty="0"/>
              <a:t>1900</a:t>
            </a:r>
            <a:r>
              <a:rPr lang="ko-KR" altLang="en-US" dirty="0"/>
              <a:t>년 </a:t>
            </a:r>
            <a:r>
              <a:rPr lang="en-US" altLang="ko-KR" dirty="0"/>
              <a:t>5</a:t>
            </a:r>
            <a:r>
              <a:rPr lang="ko-KR" altLang="en-US" dirty="0"/>
              <a:t>월～</a:t>
            </a:r>
            <a:r>
              <a:rPr lang="en-US" altLang="ko-KR" dirty="0"/>
              <a:t>6</a:t>
            </a:r>
            <a:r>
              <a:rPr lang="ko-KR" altLang="en-US" dirty="0"/>
              <a:t>월 울릉도 현장 </a:t>
            </a:r>
            <a:r>
              <a:rPr lang="ko-KR" altLang="en-US" dirty="0" err="1"/>
              <a:t>답사후</a:t>
            </a:r>
            <a:r>
              <a:rPr lang="en-US" altLang="ko-KR" dirty="0"/>
              <a:t>, </a:t>
            </a:r>
            <a:r>
              <a:rPr lang="ko-KR" altLang="en-US" dirty="0"/>
              <a:t>현장답사를 기반으로 </a:t>
            </a:r>
            <a:r>
              <a:rPr lang="en-US" altLang="ko-KR" dirty="0"/>
              <a:t>1900</a:t>
            </a:r>
            <a:r>
              <a:rPr lang="ko-KR" altLang="en-US" dirty="0"/>
              <a:t>년 </a:t>
            </a:r>
            <a:r>
              <a:rPr lang="en-US" altLang="ko-KR" dirty="0"/>
              <a:t>10</a:t>
            </a:r>
            <a:r>
              <a:rPr lang="ko-KR" altLang="en-US" dirty="0"/>
              <a:t>월 </a:t>
            </a:r>
            <a:r>
              <a:rPr lang="en-US" altLang="ko-KR" dirty="0"/>
              <a:t>25</a:t>
            </a:r>
            <a:r>
              <a:rPr lang="ko-KR" altLang="en-US" dirty="0"/>
              <a:t>일에 칙령을 반포하면서 석도</a:t>
            </a:r>
            <a:r>
              <a:rPr lang="en-US" altLang="ko-KR" dirty="0"/>
              <a:t>(</a:t>
            </a:r>
            <a:r>
              <a:rPr lang="ko-KR" altLang="en-US" dirty="0"/>
              <a:t>石島</a:t>
            </a:r>
            <a:r>
              <a:rPr lang="en-US" altLang="ko-KR" dirty="0"/>
              <a:t>,</a:t>
            </a:r>
            <a:r>
              <a:rPr lang="ko-KR" altLang="en-US" dirty="0" err="1"/>
              <a:t>독섬</a:t>
            </a:r>
            <a:r>
              <a:rPr lang="en-US" altLang="ko-KR" dirty="0"/>
              <a:t>)</a:t>
            </a:r>
            <a:r>
              <a:rPr lang="ko-KR" altLang="en-US" dirty="0"/>
              <a:t>가 대한제국 땅임을 공표한다</a:t>
            </a:r>
            <a:r>
              <a:rPr lang="en-US" altLang="ko-KR" dirty="0" smtClean="0"/>
              <a:t>.</a:t>
            </a:r>
            <a:endParaRPr lang="en-US" altLang="ko-KR" dirty="0"/>
          </a:p>
          <a:p>
            <a:r>
              <a:rPr lang="ko-KR" altLang="en-US" dirty="0" smtClean="0"/>
              <a:t>이때</a:t>
            </a:r>
            <a:r>
              <a:rPr lang="en-US" altLang="ko-KR" dirty="0"/>
              <a:t>, </a:t>
            </a:r>
            <a:r>
              <a:rPr lang="ko-KR" altLang="en-US" dirty="0"/>
              <a:t>칙령에는 사투리에서 </a:t>
            </a:r>
            <a:r>
              <a:rPr lang="ko-KR" altLang="en-US" dirty="0" err="1"/>
              <a:t>음차된</a:t>
            </a:r>
            <a:r>
              <a:rPr lang="ko-KR" altLang="en-US" dirty="0"/>
              <a:t> </a:t>
            </a:r>
            <a:r>
              <a:rPr lang="ko-KR" altLang="en-US" dirty="0" err="1"/>
              <a:t>독섬</a:t>
            </a:r>
            <a:r>
              <a:rPr lang="en-US" altLang="ko-KR" dirty="0"/>
              <a:t>(</a:t>
            </a:r>
            <a:r>
              <a:rPr lang="ko-KR" altLang="en-US" dirty="0"/>
              <a:t>獨島</a:t>
            </a:r>
            <a:r>
              <a:rPr lang="en-US" altLang="ko-KR" dirty="0"/>
              <a:t>) </a:t>
            </a:r>
            <a:r>
              <a:rPr lang="ko-KR" altLang="en-US" dirty="0"/>
              <a:t>대신에</a:t>
            </a:r>
            <a:r>
              <a:rPr lang="en-US" altLang="ko-KR" dirty="0"/>
              <a:t>, </a:t>
            </a:r>
            <a:r>
              <a:rPr lang="ko-KR" altLang="en-US" dirty="0"/>
              <a:t>석도</a:t>
            </a:r>
            <a:r>
              <a:rPr lang="en-US" altLang="ko-KR" dirty="0"/>
              <a:t>(</a:t>
            </a:r>
            <a:r>
              <a:rPr lang="ko-KR" altLang="en-US" dirty="0"/>
              <a:t>石島</a:t>
            </a:r>
            <a:r>
              <a:rPr lang="en-US" altLang="ko-KR" dirty="0"/>
              <a:t>)</a:t>
            </a:r>
            <a:r>
              <a:rPr lang="ko-KR" altLang="en-US" dirty="0"/>
              <a:t>라 표기된 것으로 보인다</a:t>
            </a:r>
            <a:r>
              <a:rPr lang="en-US" altLang="ko-KR" dirty="0"/>
              <a:t>. </a:t>
            </a:r>
            <a:r>
              <a:rPr lang="ko-KR" altLang="en-US" dirty="0"/>
              <a:t>따라서 당시에는 </a:t>
            </a:r>
            <a:r>
              <a:rPr lang="en-US" altLang="ko-KR" dirty="0"/>
              <a:t>, </a:t>
            </a:r>
            <a:r>
              <a:rPr lang="ko-KR" altLang="en-US" dirty="0" err="1"/>
              <a:t>독섬</a:t>
            </a:r>
            <a:r>
              <a:rPr lang="en-US" altLang="ko-KR" dirty="0"/>
              <a:t>(</a:t>
            </a:r>
            <a:r>
              <a:rPr lang="ko-KR" altLang="en-US" dirty="0"/>
              <a:t>獨島</a:t>
            </a:r>
            <a:r>
              <a:rPr lang="en-US" altLang="ko-KR" dirty="0"/>
              <a:t>)</a:t>
            </a:r>
            <a:r>
              <a:rPr lang="ko-KR" altLang="en-US" dirty="0"/>
              <a:t>이라 부르면서</a:t>
            </a:r>
            <a:r>
              <a:rPr lang="en-US" altLang="ko-KR" dirty="0"/>
              <a:t>, </a:t>
            </a:r>
            <a:r>
              <a:rPr lang="ko-KR" altLang="en-US" dirty="0"/>
              <a:t>정식표기는 석도</a:t>
            </a:r>
            <a:r>
              <a:rPr lang="en-US" altLang="ko-KR" dirty="0"/>
              <a:t>(</a:t>
            </a:r>
            <a:r>
              <a:rPr lang="ko-KR" altLang="en-US" dirty="0"/>
              <a:t>石島</a:t>
            </a:r>
            <a:r>
              <a:rPr lang="en-US" altLang="ko-KR" dirty="0"/>
              <a:t>)</a:t>
            </a:r>
            <a:r>
              <a:rPr lang="ko-KR" altLang="en-US" dirty="0"/>
              <a:t>로 표기된 것으로 보인다</a:t>
            </a:r>
            <a:r>
              <a:rPr lang="en-US" altLang="ko-KR" dirty="0" smtClean="0"/>
              <a:t>.</a:t>
            </a:r>
          </a:p>
          <a:p>
            <a:pPr marL="0" indent="0">
              <a:buNone/>
            </a:pPr>
            <a:endParaRPr lang="ko-KR" altLang="en-US" dirty="0"/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548992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77334" y="542441"/>
            <a:ext cx="8596668" cy="1387959"/>
          </a:xfrm>
        </p:spPr>
        <p:txBody>
          <a:bodyPr/>
          <a:lstStyle/>
          <a:p>
            <a:pPr fontAlgn="base"/>
            <a:r>
              <a:rPr lang="en-US" altLang="ko-KR" dirty="0"/>
              <a:t>1877</a:t>
            </a:r>
            <a:r>
              <a:rPr lang="ko-KR" altLang="en-US" dirty="0"/>
              <a:t>년 </a:t>
            </a:r>
            <a:r>
              <a:rPr lang="en-US" altLang="ko-KR" dirty="0"/>
              <a:t>'</a:t>
            </a:r>
            <a:r>
              <a:rPr lang="ko-KR" altLang="en-US" dirty="0"/>
              <a:t>태정관 지령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en-US" altLang="ko-KR" dirty="0" smtClean="0"/>
          </a:p>
          <a:p>
            <a:r>
              <a:rPr lang="ko-KR" altLang="en-US" dirty="0" smtClean="0"/>
              <a:t>일본 </a:t>
            </a:r>
            <a:r>
              <a:rPr lang="ko-KR" altLang="en-US" dirty="0"/>
              <a:t>메이지</a:t>
            </a:r>
            <a:r>
              <a:rPr lang="en-US" altLang="ko-KR" dirty="0"/>
              <a:t>(</a:t>
            </a:r>
            <a:r>
              <a:rPr lang="ko-KR" altLang="en-US" dirty="0"/>
              <a:t>明治</a:t>
            </a:r>
            <a:r>
              <a:rPr lang="en-US" altLang="ko-KR" dirty="0"/>
              <a:t>) </a:t>
            </a:r>
            <a:r>
              <a:rPr lang="ko-KR" altLang="en-US" dirty="0"/>
              <a:t>정부의 최고 행정기관인 태정관</a:t>
            </a:r>
            <a:r>
              <a:rPr lang="en-US" altLang="ko-KR" dirty="0"/>
              <a:t>(</a:t>
            </a:r>
            <a:r>
              <a:rPr lang="ko-KR" altLang="en-US" dirty="0"/>
              <a:t>太政官</a:t>
            </a:r>
            <a:r>
              <a:rPr lang="en-US" altLang="ko-KR" dirty="0"/>
              <a:t>)</a:t>
            </a:r>
            <a:r>
              <a:rPr lang="ko-KR" altLang="en-US" dirty="0"/>
              <a:t>이 울릉도와 독도는 일본과 관계없다는 것을 밝힌 </a:t>
            </a:r>
            <a:r>
              <a:rPr lang="ko-KR" altLang="en-US" dirty="0" smtClean="0"/>
              <a:t>지령이다</a:t>
            </a:r>
            <a:r>
              <a:rPr lang="en-US" altLang="ko-KR" dirty="0" smtClean="0"/>
              <a:t>.</a:t>
            </a:r>
          </a:p>
          <a:p>
            <a:endParaRPr lang="en-US" altLang="ko-KR" dirty="0" smtClean="0"/>
          </a:p>
          <a:p>
            <a:endParaRPr lang="en-US" altLang="ko-KR" dirty="0" smtClean="0"/>
          </a:p>
          <a:p>
            <a:r>
              <a:rPr lang="en-US" altLang="ko-KR" dirty="0" smtClean="0"/>
              <a:t>1877</a:t>
            </a:r>
            <a:r>
              <a:rPr lang="ko-KR" altLang="en-US" dirty="0"/>
              <a:t>년 일본 메이지</a:t>
            </a:r>
            <a:r>
              <a:rPr lang="en-US" altLang="ko-KR" dirty="0"/>
              <a:t>(</a:t>
            </a:r>
            <a:r>
              <a:rPr lang="ko-KR" altLang="en-US" dirty="0"/>
              <a:t>明治</a:t>
            </a:r>
            <a:r>
              <a:rPr lang="en-US" altLang="ko-KR" dirty="0"/>
              <a:t>) </a:t>
            </a:r>
            <a:r>
              <a:rPr lang="ko-KR" altLang="en-US" dirty="0"/>
              <a:t>정부의 최고 행정기관인 태정관</a:t>
            </a:r>
            <a:r>
              <a:rPr lang="en-US" altLang="ko-KR" dirty="0"/>
              <a:t>(</a:t>
            </a:r>
            <a:r>
              <a:rPr lang="ko-KR" altLang="en-US" dirty="0"/>
              <a:t>太政官</a:t>
            </a:r>
            <a:r>
              <a:rPr lang="en-US" altLang="ko-KR" dirty="0"/>
              <a:t>)</a:t>
            </a:r>
            <a:r>
              <a:rPr lang="ko-KR" altLang="en-US" dirty="0"/>
              <a:t>은 ‘울릉도 외 </a:t>
            </a:r>
            <a:r>
              <a:rPr lang="en-US" altLang="ko-KR" dirty="0"/>
              <a:t>1</a:t>
            </a:r>
            <a:r>
              <a:rPr lang="ko-KR" altLang="en-US" dirty="0"/>
              <a:t>도</a:t>
            </a:r>
            <a:r>
              <a:rPr lang="en-US" altLang="ko-KR" dirty="0"/>
              <a:t>(</a:t>
            </a:r>
            <a:r>
              <a:rPr lang="ko-KR" altLang="en-US" dirty="0"/>
              <a:t>독도</a:t>
            </a:r>
            <a:r>
              <a:rPr lang="en-US" altLang="ko-KR" dirty="0"/>
              <a:t>)</a:t>
            </a:r>
            <a:r>
              <a:rPr lang="ko-KR" altLang="en-US" dirty="0"/>
              <a:t>는 일본과 관계없음을 명심할 것’이라는 지시를 내무성과 </a:t>
            </a:r>
            <a:r>
              <a:rPr lang="ko-KR" altLang="en-US" dirty="0" err="1"/>
              <a:t>시마네</a:t>
            </a:r>
            <a:r>
              <a:rPr lang="ko-KR" altLang="en-US" dirty="0"/>
              <a:t> 현에 내렸는데</a:t>
            </a:r>
            <a:r>
              <a:rPr lang="en-US" altLang="ko-KR" dirty="0"/>
              <a:t>, </a:t>
            </a:r>
            <a:r>
              <a:rPr lang="ko-KR" altLang="en-US" dirty="0"/>
              <a:t>이를 </a:t>
            </a:r>
            <a:r>
              <a:rPr lang="ko-KR" altLang="en-US" dirty="0" err="1"/>
              <a:t>태정관지령이라고</a:t>
            </a:r>
            <a:r>
              <a:rPr lang="ko-KR" altLang="en-US" dirty="0"/>
              <a:t> 한다</a:t>
            </a:r>
            <a:r>
              <a:rPr lang="en-US" altLang="ko-KR" dirty="0"/>
              <a:t>. </a:t>
            </a:r>
            <a:r>
              <a:rPr lang="ko-KR" altLang="en-US" dirty="0"/>
              <a:t>현재의 </a:t>
            </a:r>
            <a:r>
              <a:rPr lang="ko-KR" altLang="en-US" dirty="0" err="1"/>
              <a:t>총리령에</a:t>
            </a:r>
            <a:r>
              <a:rPr lang="ko-KR" altLang="en-US" dirty="0"/>
              <a:t> 해당하는 이 지령은 일본이 이 시기에 독도에 대한 영유권 주장을 한 적이 없다는 증거가 되고 있다</a:t>
            </a:r>
            <a:r>
              <a:rPr lang="en-US" altLang="ko-KR" dirty="0"/>
              <a:t>. </a:t>
            </a:r>
            <a:r>
              <a:rPr lang="ko-KR" altLang="en-US" dirty="0"/>
              <a:t>이에 따라 일본이 </a:t>
            </a:r>
            <a:r>
              <a:rPr lang="en-US" altLang="ko-KR" dirty="0"/>
              <a:t>17</a:t>
            </a:r>
            <a:r>
              <a:rPr lang="ko-KR" altLang="en-US" dirty="0"/>
              <a:t>세기 </a:t>
            </a:r>
            <a:r>
              <a:rPr lang="ko-KR" altLang="en-US" dirty="0" err="1">
                <a:hlinkClick r:id="rId2"/>
              </a:rPr>
              <a:t>에도시대</a:t>
            </a:r>
            <a:r>
              <a:rPr lang="ko-KR" altLang="en-US" dirty="0" err="1"/>
              <a:t>에</a:t>
            </a:r>
            <a:r>
              <a:rPr lang="ko-KR" altLang="en-US" dirty="0"/>
              <a:t> 이미 독도에 대한 영유권을 확립하였다는 주장은 거짓이 된다</a:t>
            </a:r>
            <a:r>
              <a:rPr lang="en-US" altLang="ko-KR" dirty="0"/>
              <a:t>. </a:t>
            </a:r>
            <a:r>
              <a:rPr lang="ko-KR" altLang="en-US" dirty="0"/>
              <a:t>일본 측은 </a:t>
            </a:r>
            <a:r>
              <a:rPr lang="ko-KR" altLang="en-US" dirty="0" err="1"/>
              <a:t>태정관지령은</a:t>
            </a:r>
            <a:r>
              <a:rPr lang="ko-KR" altLang="en-US" dirty="0"/>
              <a:t> 국내 문서에 불과하며 </a:t>
            </a:r>
            <a:r>
              <a:rPr lang="ko-KR" altLang="en-US" dirty="0">
                <a:hlinkClick r:id="rId3"/>
              </a:rPr>
              <a:t>국제법</a:t>
            </a:r>
            <a:r>
              <a:rPr lang="ko-KR" altLang="en-US" dirty="0"/>
              <a:t>상으로도 어떠한 효력이 없다는 입장을 보인다</a:t>
            </a:r>
            <a:r>
              <a:rPr lang="en-US" altLang="ko-KR" dirty="0"/>
              <a:t>. </a:t>
            </a:r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1420354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                     안용복사건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ko-KR" dirty="0"/>
              <a:t>1693</a:t>
            </a:r>
            <a:r>
              <a:rPr lang="ko-KR" altLang="en-US" dirty="0"/>
              <a:t>년 발생한 안용복 사건은 한일간의 독도 영유권을 둘러싼 최초의 논쟁이다</a:t>
            </a:r>
            <a:r>
              <a:rPr lang="en-US" altLang="ko-KR" dirty="0"/>
              <a:t>.</a:t>
            </a:r>
            <a:br>
              <a:rPr lang="en-US" altLang="ko-KR" dirty="0"/>
            </a:br>
            <a:r>
              <a:rPr lang="en-US" altLang="ko-KR" dirty="0"/>
              <a:t/>
            </a:r>
            <a:br>
              <a:rPr lang="en-US" altLang="ko-KR" dirty="0"/>
            </a:br>
            <a:r>
              <a:rPr lang="ko-KR" altLang="en-US" dirty="0" smtClean="0"/>
              <a:t>조선과 </a:t>
            </a:r>
            <a:r>
              <a:rPr lang="ko-KR" altLang="en-US" dirty="0"/>
              <a:t>일본 및 </a:t>
            </a:r>
            <a:r>
              <a:rPr lang="ko-KR" altLang="en-US" dirty="0" err="1"/>
              <a:t>일본내</a:t>
            </a:r>
            <a:r>
              <a:rPr lang="ko-KR" altLang="en-US" dirty="0"/>
              <a:t> 대마도와 막부에서도 논의가 진행되었고</a:t>
            </a:r>
            <a:r>
              <a:rPr lang="en-US" altLang="ko-KR" dirty="0"/>
              <a:t>, </a:t>
            </a:r>
            <a:r>
              <a:rPr lang="ko-KR" altLang="en-US" dirty="0"/>
              <a:t>마침내 </a:t>
            </a:r>
            <a:r>
              <a:rPr lang="en-US" altLang="ko-KR" dirty="0"/>
              <a:t>1696</a:t>
            </a:r>
            <a:r>
              <a:rPr lang="ko-KR" altLang="en-US" dirty="0"/>
              <a:t>년 </a:t>
            </a:r>
            <a:r>
              <a:rPr lang="en-US" altLang="ko-KR" dirty="0"/>
              <a:t>1</a:t>
            </a:r>
            <a:r>
              <a:rPr lang="ko-KR" altLang="en-US" dirty="0"/>
              <a:t>월 </a:t>
            </a:r>
            <a:r>
              <a:rPr lang="ko-KR" altLang="en-US" dirty="0" err="1" smtClean="0"/>
              <a:t>아부풍후수는</a:t>
            </a:r>
            <a:r>
              <a:rPr lang="ko-KR" altLang="en-US" dirty="0" smtClean="0"/>
              <a:t> </a:t>
            </a:r>
            <a:r>
              <a:rPr lang="ko-KR" altLang="en-US" dirty="0" err="1"/>
              <a:t>관백</a:t>
            </a:r>
            <a:r>
              <a:rPr lang="ko-KR" altLang="en-US" dirty="0"/>
              <a:t> </a:t>
            </a:r>
            <a:r>
              <a:rPr lang="ko-KR" altLang="en-US" dirty="0" err="1" smtClean="0"/>
              <a:t>덕천강길의</a:t>
            </a:r>
            <a:r>
              <a:rPr lang="ko-KR" altLang="en-US" dirty="0" smtClean="0"/>
              <a:t> </a:t>
            </a:r>
            <a:r>
              <a:rPr lang="ko-KR" altLang="en-US" dirty="0"/>
              <a:t>재가를 얻어 </a:t>
            </a:r>
            <a:r>
              <a:rPr lang="en-US" altLang="ko-KR" dirty="0"/>
              <a:t>"</a:t>
            </a:r>
            <a:r>
              <a:rPr lang="ko-KR" altLang="en-US" dirty="0"/>
              <a:t>지리적으로 일본 보다는 조선과 더 가깝기 때문에 조선의 지계임을 의심할 여지가 없다</a:t>
            </a:r>
            <a:r>
              <a:rPr lang="en-US" altLang="ko-KR" dirty="0"/>
              <a:t>"</a:t>
            </a:r>
            <a:r>
              <a:rPr lang="ko-KR" altLang="en-US" dirty="0"/>
              <a:t>고 </a:t>
            </a:r>
            <a:r>
              <a:rPr lang="ko-KR" altLang="en-US" dirty="0" smtClean="0"/>
              <a:t>유시하였다</a:t>
            </a:r>
            <a:r>
              <a:rPr lang="en-US" altLang="ko-KR" dirty="0"/>
              <a:t>.</a:t>
            </a:r>
            <a:br>
              <a:rPr lang="en-US" altLang="ko-KR" dirty="0"/>
            </a:br>
            <a:r>
              <a:rPr lang="en-US" altLang="ko-KR" dirty="0"/>
              <a:t/>
            </a:r>
            <a:br>
              <a:rPr lang="en-US" altLang="ko-KR" dirty="0"/>
            </a:br>
            <a:r>
              <a:rPr lang="ko-KR" altLang="en-US" dirty="0">
                <a:solidFill>
                  <a:srgbClr val="FF0000"/>
                </a:solidFill>
              </a:rPr>
              <a:t>즉 안용복 사건을 계기로 한일간의 독도의 영유권 문제는 </a:t>
            </a:r>
            <a:r>
              <a:rPr lang="en-US" altLang="ko-KR" dirty="0">
                <a:solidFill>
                  <a:srgbClr val="FF0000"/>
                </a:solidFill>
              </a:rPr>
              <a:t>1696</a:t>
            </a:r>
            <a:r>
              <a:rPr lang="ko-KR" altLang="en-US" dirty="0">
                <a:solidFill>
                  <a:srgbClr val="FF0000"/>
                </a:solidFill>
              </a:rPr>
              <a:t>년 이미 결론이 났다</a:t>
            </a:r>
            <a:r>
              <a:rPr lang="en-US" altLang="ko-KR" dirty="0" smtClean="0">
                <a:solidFill>
                  <a:srgbClr val="FF0000"/>
                </a:solidFill>
              </a:rPr>
              <a:t>.</a:t>
            </a:r>
            <a:endParaRPr lang="en-US" altLang="ko-KR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33480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패싯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68</TotalTime>
  <Words>295</Words>
  <Application>Microsoft Office PowerPoint</Application>
  <PresentationFormat>사용자 지정</PresentationFormat>
  <Paragraphs>41</Paragraphs>
  <Slides>10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10</vt:i4>
      </vt:variant>
    </vt:vector>
  </HeadingPairs>
  <TitlesOfParts>
    <vt:vector size="11" baseType="lpstr">
      <vt:lpstr>패싯</vt:lpstr>
      <vt:lpstr>독도는 우리땅 </vt:lpstr>
      <vt:lpstr>목차</vt:lpstr>
      <vt:lpstr>세종실록지리지</vt:lpstr>
      <vt:lpstr>신증동국여지승람</vt:lpstr>
      <vt:lpstr>동국문헌비고</vt:lpstr>
      <vt:lpstr>만기요람</vt:lpstr>
      <vt:lpstr>대한제국 칙령41호</vt:lpstr>
      <vt:lpstr>1877년 '태정관 지령</vt:lpstr>
      <vt:lpstr>                     안용복사건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독도는 우리땅 </dc:title>
  <dc:creator>박영은</dc:creator>
  <cp:lastModifiedBy>User</cp:lastModifiedBy>
  <cp:revision>9</cp:revision>
  <dcterms:created xsi:type="dcterms:W3CDTF">2017-03-26T13:02:33Z</dcterms:created>
  <dcterms:modified xsi:type="dcterms:W3CDTF">2017-03-26T14:14:34Z</dcterms:modified>
</cp:coreProperties>
</file>

<file path=docProps/thumbnail.jpeg>
</file>